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FFD1"/>
    <a:srgbClr val="FFDDDD"/>
    <a:srgbClr val="FFEBAB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26" autoAdjust="0"/>
    <p:restoredTop sz="95127" autoAdjust="0"/>
  </p:normalViewPr>
  <p:slideViewPr>
    <p:cSldViewPr snapToGrid="0">
      <p:cViewPr varScale="1">
        <p:scale>
          <a:sx n="70" d="100"/>
          <a:sy n="70" d="100"/>
        </p:scale>
        <p:origin x="1296" y="5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B5739-20DE-4748-82E5-14B61D213B11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B36F0-7BA5-4EB4-AB22-2B034CA8E8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840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EB36F0-7BA5-4EB4-AB22-2B034CA8E81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552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8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1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4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7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5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0829-487A-4A77-A7EF-5BB957685D0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3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>
            <a:cxnSpLocks/>
          </p:cNvCxnSpPr>
          <p:nvPr/>
        </p:nvCxnSpPr>
        <p:spPr>
          <a:xfrm>
            <a:off x="-9486" y="727479"/>
            <a:ext cx="9906000" cy="0"/>
          </a:xfrm>
          <a:prstGeom prst="line">
            <a:avLst/>
          </a:prstGeom>
          <a:ln w="50800" cmpd="thickThin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560512" y="59553"/>
            <a:ext cx="87849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関　連　研　究　開　発　等　相　関　図</a:t>
            </a:r>
            <a:endParaRPr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（○○に関する研究開発）</a:t>
            </a:r>
            <a:endParaRPr lang="en-US" altLang="ja-JP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C1B499-25F8-4669-A674-D50C62CA9899}"/>
              </a:ext>
            </a:extLst>
          </p:cNvPr>
          <p:cNvSpPr txBox="1"/>
          <p:nvPr/>
        </p:nvSpPr>
        <p:spPr>
          <a:xfrm>
            <a:off x="8788338" y="204259"/>
            <a:ext cx="954107" cy="400110"/>
          </a:xfrm>
          <a:prstGeom prst="rect">
            <a:avLst/>
          </a:prstGeom>
          <a:noFill/>
          <a:ln w="28575">
            <a:solidFill>
              <a:srgbClr val="0066FF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0066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記載例</a:t>
            </a: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37B7C64E-0056-41EC-9CC4-633A669B82C5}"/>
              </a:ext>
            </a:extLst>
          </p:cNvPr>
          <p:cNvSpPr/>
          <p:nvPr/>
        </p:nvSpPr>
        <p:spPr>
          <a:xfrm>
            <a:off x="1723246" y="2549743"/>
            <a:ext cx="1080000" cy="6463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2021</a:t>
            </a:r>
          </a:p>
          <a:p>
            <a:pPr algn="ctr"/>
            <a:r>
              <a:rPr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大学内予算</a:t>
            </a:r>
            <a:endParaRPr lang="en-US" altLang="ja-JP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en-US" altLang="ja-JP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200</a:t>
            </a:r>
            <a:r>
              <a:rPr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＊＊の基礎研究</a:t>
            </a: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721F8676-E3E6-4BE0-8445-2A5D68E6A776}"/>
              </a:ext>
            </a:extLst>
          </p:cNvPr>
          <p:cNvSpPr/>
          <p:nvPr/>
        </p:nvSpPr>
        <p:spPr>
          <a:xfrm>
            <a:off x="3343246" y="2532149"/>
            <a:ext cx="1631724" cy="64632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2023</a:t>
            </a:r>
            <a:r>
              <a:rPr kumimoji="1"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2025</a:t>
            </a:r>
          </a:p>
          <a:p>
            <a:pPr algn="ctr"/>
            <a:r>
              <a:rPr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大学内予算　</a:t>
            </a:r>
            <a:r>
              <a:rPr lang="en-US" altLang="ja-JP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1000</a:t>
            </a:r>
            <a:r>
              <a:rPr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＊＊の応用研究</a:t>
            </a: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1650E2E2-04F7-44E9-AC5C-3F5C40EC1837}"/>
              </a:ext>
            </a:extLst>
          </p:cNvPr>
          <p:cNvSpPr/>
          <p:nvPr/>
        </p:nvSpPr>
        <p:spPr>
          <a:xfrm>
            <a:off x="1723246" y="1042781"/>
            <a:ext cx="1619999" cy="708740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2022</a:t>
            </a:r>
          </a:p>
          <a:p>
            <a:pPr algn="ctr"/>
            <a:r>
              <a:rPr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その他競争的研究費</a:t>
            </a:r>
            <a:endParaRPr lang="en-US" altLang="ja-JP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代表者　</a:t>
            </a:r>
            <a:r>
              <a:rPr lang="en-US" altLang="ja-JP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500</a:t>
            </a:r>
            <a:r>
              <a:rPr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＊＊の基礎</a:t>
            </a:r>
            <a:r>
              <a:rPr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研究</a:t>
            </a:r>
            <a:endParaRPr kumimoji="1" lang="ja-JP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D8CB7D79-CFDB-4624-A675-5D2358E6B6C7}"/>
              </a:ext>
            </a:extLst>
          </p:cNvPr>
          <p:cNvSpPr/>
          <p:nvPr/>
        </p:nvSpPr>
        <p:spPr>
          <a:xfrm>
            <a:off x="2176161" y="1785229"/>
            <a:ext cx="1620000" cy="710976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2021</a:t>
            </a:r>
            <a:r>
              <a:rPr kumimoji="1"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2023</a:t>
            </a:r>
          </a:p>
          <a:p>
            <a:pPr algn="ctr"/>
            <a:r>
              <a:rPr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競争的研究費以外の研究開発資金 代表者</a:t>
            </a:r>
            <a:r>
              <a:rPr lang="en-US" altLang="ja-JP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2500</a:t>
            </a:r>
            <a:r>
              <a:rPr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＊＊の要素開発</a:t>
            </a: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4791D655-DE47-41D9-BEA8-52B43B971FC7}"/>
              </a:ext>
            </a:extLst>
          </p:cNvPr>
          <p:cNvCxnSpPr>
            <a:cxnSpLocks/>
          </p:cNvCxnSpPr>
          <p:nvPr/>
        </p:nvCxnSpPr>
        <p:spPr>
          <a:xfrm>
            <a:off x="133252" y="6635937"/>
            <a:ext cx="976326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EC9BDC2-CFD5-4E4F-B744-B2E480A89CAA}"/>
              </a:ext>
            </a:extLst>
          </p:cNvPr>
          <p:cNvSpPr txBox="1"/>
          <p:nvPr/>
        </p:nvSpPr>
        <p:spPr>
          <a:xfrm>
            <a:off x="2121029" y="5062138"/>
            <a:ext cx="601943" cy="6071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知財１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17C0B94F-0220-4C75-A96B-435944F300E2}"/>
              </a:ext>
            </a:extLst>
          </p:cNvPr>
          <p:cNvGrpSpPr/>
          <p:nvPr/>
        </p:nvGrpSpPr>
        <p:grpSpPr>
          <a:xfrm>
            <a:off x="7290685" y="829326"/>
            <a:ext cx="2277290" cy="1618568"/>
            <a:chOff x="7559041" y="896854"/>
            <a:chExt cx="2277290" cy="1618568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CA4DB732-BDCE-436A-8477-817F7519EA63}"/>
                </a:ext>
              </a:extLst>
            </p:cNvPr>
            <p:cNvSpPr txBox="1"/>
            <p:nvPr/>
          </p:nvSpPr>
          <p:spPr>
            <a:xfrm>
              <a:off x="7559041" y="896854"/>
              <a:ext cx="2277290" cy="161856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txBody>
            <a:bodyPr wrap="square" rtlCol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kumimoji="1" lang="en-US" altLang="ja-JP" sz="10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【</a:t>
              </a:r>
              <a:r>
                <a:rPr kumimoji="1" lang="ja-JP" altLang="en-US" sz="10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凡例</a:t>
              </a:r>
              <a:r>
                <a:rPr lang="en-US" altLang="ja-JP" sz="10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】</a:t>
              </a:r>
              <a:endParaRPr kumimoji="1" lang="en-US" altLang="ja-JP" sz="1000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  <a:p>
              <a:pPr>
                <a:lnSpc>
                  <a:spcPct val="120000"/>
                </a:lnSpc>
              </a:pPr>
              <a:r>
                <a:rPr kumimoji="1" lang="ja-JP" altLang="en-US" sz="10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　　　　：今回の提案</a:t>
              </a:r>
              <a:endParaRPr kumimoji="1" lang="en-US" altLang="ja-JP" sz="1000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  <a:p>
              <a:pPr marL="627063" indent="-627063">
                <a:lnSpc>
                  <a:spcPct val="120000"/>
                </a:lnSpc>
              </a:pPr>
              <a:r>
                <a:rPr kumimoji="1" lang="ja-JP" altLang="en-US" sz="10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　　　　：所属機関の自己資金に</a:t>
              </a:r>
              <a:br>
                <a:rPr kumimoji="1" lang="en-US" altLang="ja-JP" sz="10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</a:br>
              <a:r>
                <a:rPr kumimoji="1" lang="ja-JP" altLang="en-US" sz="10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よる研究開発</a:t>
              </a:r>
              <a:endParaRPr kumimoji="1" lang="en-US" altLang="ja-JP" sz="1000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  <a:p>
              <a:pPr marL="627063" indent="-627063">
                <a:lnSpc>
                  <a:spcPct val="120000"/>
                </a:lnSpc>
              </a:pPr>
              <a:r>
                <a:rPr kumimoji="1" lang="ja-JP" altLang="en-US" sz="10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　　　　：外部資金による研究開発</a:t>
              </a:r>
              <a:endParaRPr kumimoji="1" lang="en-US" altLang="ja-JP" sz="1000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  <a:p>
              <a:pPr marL="627063" indent="-627063">
                <a:lnSpc>
                  <a:spcPct val="120000"/>
                </a:lnSpc>
              </a:pPr>
              <a:r>
                <a:rPr kumimoji="1" lang="ja-JP" altLang="en-US" sz="10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　　　　：知財</a:t>
              </a:r>
              <a:endParaRPr kumimoji="1" lang="en-US" altLang="ja-JP" sz="1000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  <a:p>
              <a:pPr marL="627063" indent="-627063">
                <a:lnSpc>
                  <a:spcPct val="120000"/>
                </a:lnSpc>
              </a:pPr>
              <a:r>
                <a:rPr kumimoji="1" lang="ja-JP" altLang="en-US" sz="10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　　　　：論文</a:t>
              </a:r>
              <a:endParaRPr kumimoji="1" lang="en-US" altLang="ja-JP" sz="1000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  <a:p>
              <a:pPr marL="627063" indent="-627063">
                <a:lnSpc>
                  <a:spcPct val="120000"/>
                </a:lnSpc>
              </a:pPr>
              <a:r>
                <a:rPr kumimoji="1" lang="ja-JP" altLang="en-US" sz="10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　　　　：受賞</a:t>
              </a:r>
              <a:endParaRPr kumimoji="1" lang="en-US" altLang="ja-JP" sz="1000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  <a:p>
              <a:pPr marL="627063" indent="-627063">
                <a:lnSpc>
                  <a:spcPct val="120000"/>
                </a:lnSpc>
              </a:pPr>
              <a:r>
                <a:rPr kumimoji="1" lang="ja-JP" altLang="en-US" sz="10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　　　　</a:t>
              </a: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CB4B51F8-17FC-4226-B323-06889A901A97}"/>
                </a:ext>
              </a:extLst>
            </p:cNvPr>
            <p:cNvSpPr/>
            <p:nvPr/>
          </p:nvSpPr>
          <p:spPr>
            <a:xfrm>
              <a:off x="7816993" y="1157188"/>
              <a:ext cx="287383" cy="116632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06EC9256-AE21-4CD9-9188-5DE8F7AE2B6E}"/>
                </a:ext>
              </a:extLst>
            </p:cNvPr>
            <p:cNvSpPr/>
            <p:nvPr/>
          </p:nvSpPr>
          <p:spPr>
            <a:xfrm>
              <a:off x="7816993" y="1336282"/>
              <a:ext cx="287383" cy="14248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15389230-F6D2-46E8-89BF-6C5FE194CB12}"/>
                </a:ext>
              </a:extLst>
            </p:cNvPr>
            <p:cNvSpPr/>
            <p:nvPr/>
          </p:nvSpPr>
          <p:spPr>
            <a:xfrm>
              <a:off x="7816993" y="1685883"/>
              <a:ext cx="287383" cy="134635"/>
            </a:xfrm>
            <a:prstGeom prst="rect">
              <a:avLst/>
            </a:prstGeom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D705E9AD-8491-432C-A6D0-1CEFCCD9ECF3}"/>
                </a:ext>
              </a:extLst>
            </p:cNvPr>
            <p:cNvSpPr txBox="1"/>
            <p:nvPr/>
          </p:nvSpPr>
          <p:spPr>
            <a:xfrm>
              <a:off x="7816993" y="1903096"/>
              <a:ext cx="287383" cy="13463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sz="1000" b="1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56F83447-C3CC-43A0-8C23-E43B1C094AAD}"/>
                </a:ext>
              </a:extLst>
            </p:cNvPr>
            <p:cNvSpPr txBox="1"/>
            <p:nvPr/>
          </p:nvSpPr>
          <p:spPr>
            <a:xfrm>
              <a:off x="7816992" y="2080274"/>
              <a:ext cx="287383" cy="13463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sz="1000" b="1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797094F1-1E2D-4DDF-8971-354AFE9626B4}"/>
                </a:ext>
              </a:extLst>
            </p:cNvPr>
            <p:cNvSpPr txBox="1"/>
            <p:nvPr/>
          </p:nvSpPr>
          <p:spPr>
            <a:xfrm>
              <a:off x="7816991" y="2271182"/>
              <a:ext cx="287383" cy="13463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sz="1000" b="1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69C95B5-1E25-46E8-A7F5-3F86D05E3D59}"/>
              </a:ext>
            </a:extLst>
          </p:cNvPr>
          <p:cNvSpPr txBox="1"/>
          <p:nvPr/>
        </p:nvSpPr>
        <p:spPr>
          <a:xfrm>
            <a:off x="1654736" y="4317453"/>
            <a:ext cx="601943" cy="64631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論文１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0F608F0A-AB49-4DB3-8892-73D5382F260F}"/>
              </a:ext>
            </a:extLst>
          </p:cNvPr>
          <p:cNvSpPr txBox="1"/>
          <p:nvPr/>
        </p:nvSpPr>
        <p:spPr>
          <a:xfrm>
            <a:off x="2803246" y="5825593"/>
            <a:ext cx="601943" cy="605393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受賞１</a:t>
            </a: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ABE599D2-F8FE-4A26-B1CE-CC50218A1FFF}"/>
              </a:ext>
            </a:extLst>
          </p:cNvPr>
          <p:cNvSpPr txBox="1"/>
          <p:nvPr/>
        </p:nvSpPr>
        <p:spPr>
          <a:xfrm>
            <a:off x="2372699" y="4317449"/>
            <a:ext cx="601943" cy="6463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論文２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6C4CFA6B-E05A-4E30-B515-ECBAFA5277A6}"/>
              </a:ext>
            </a:extLst>
          </p:cNvPr>
          <p:cNvSpPr txBox="1"/>
          <p:nvPr/>
        </p:nvSpPr>
        <p:spPr>
          <a:xfrm>
            <a:off x="3104217" y="4317449"/>
            <a:ext cx="601943" cy="6463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論文３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6DF4446B-2A7F-46C0-BE25-E0AD2FF8C061}"/>
              </a:ext>
            </a:extLst>
          </p:cNvPr>
          <p:cNvSpPr txBox="1"/>
          <p:nvPr/>
        </p:nvSpPr>
        <p:spPr>
          <a:xfrm>
            <a:off x="3194218" y="5080909"/>
            <a:ext cx="601943" cy="6071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知財２</a:t>
            </a: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D04FE1F4-CEFC-4047-8CCC-DA50C7FB2105}"/>
              </a:ext>
            </a:extLst>
          </p:cNvPr>
          <p:cNvSpPr txBox="1"/>
          <p:nvPr/>
        </p:nvSpPr>
        <p:spPr>
          <a:xfrm>
            <a:off x="4159108" y="4317449"/>
            <a:ext cx="601943" cy="6463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論文４</a:t>
            </a:r>
            <a:endParaRPr kumimoji="1" lang="en-US" altLang="ja-JP" sz="1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8F22E7D7-04A5-432B-A5EB-6FC7BB353D2B}"/>
              </a:ext>
            </a:extLst>
          </p:cNvPr>
          <p:cNvSpPr txBox="1"/>
          <p:nvPr/>
        </p:nvSpPr>
        <p:spPr>
          <a:xfrm>
            <a:off x="4843979" y="4325533"/>
            <a:ext cx="601943" cy="6463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論文５</a:t>
            </a:r>
            <a:endParaRPr kumimoji="1" lang="en-US" altLang="ja-JP" sz="1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5BE03F67-50A0-40A6-942C-78A88BFB1D0F}"/>
              </a:ext>
            </a:extLst>
          </p:cNvPr>
          <p:cNvSpPr txBox="1"/>
          <p:nvPr/>
        </p:nvSpPr>
        <p:spPr>
          <a:xfrm>
            <a:off x="5528850" y="4316199"/>
            <a:ext cx="601943" cy="6463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論文６</a:t>
            </a:r>
            <a:endParaRPr kumimoji="1" lang="en-US" altLang="ja-JP" sz="1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25AD0912-7A04-4C62-B67D-F6FA96E07F94}"/>
              </a:ext>
            </a:extLst>
          </p:cNvPr>
          <p:cNvSpPr txBox="1"/>
          <p:nvPr/>
        </p:nvSpPr>
        <p:spPr>
          <a:xfrm>
            <a:off x="4460079" y="5094778"/>
            <a:ext cx="601943" cy="6071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知財３</a:t>
            </a:r>
            <a:endParaRPr kumimoji="1" lang="en-US" altLang="ja-JP" sz="1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50F7C897-C606-42A4-BEC8-F874A3BED27C}"/>
              </a:ext>
            </a:extLst>
          </p:cNvPr>
          <p:cNvCxnSpPr>
            <a:cxnSpLocks/>
          </p:cNvCxnSpPr>
          <p:nvPr/>
        </p:nvCxnSpPr>
        <p:spPr>
          <a:xfrm flipV="1">
            <a:off x="209006" y="3692813"/>
            <a:ext cx="9711725" cy="1377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4776AC5D-FEDC-4485-8449-BE9A4DE778D1}"/>
              </a:ext>
            </a:extLst>
          </p:cNvPr>
          <p:cNvSpPr txBox="1"/>
          <p:nvPr/>
        </p:nvSpPr>
        <p:spPr>
          <a:xfrm>
            <a:off x="291110" y="937159"/>
            <a:ext cx="369332" cy="26330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研究開発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FE137F6C-CCEB-4C47-B62D-89147B39EFE7}"/>
              </a:ext>
            </a:extLst>
          </p:cNvPr>
          <p:cNvSpPr txBox="1"/>
          <p:nvPr/>
        </p:nvSpPr>
        <p:spPr>
          <a:xfrm>
            <a:off x="291110" y="3850859"/>
            <a:ext cx="369332" cy="26330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成果等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A5B9B7-8905-4670-9002-18F10CE097C6}"/>
              </a:ext>
            </a:extLst>
          </p:cNvPr>
          <p:cNvSpPr txBox="1"/>
          <p:nvPr/>
        </p:nvSpPr>
        <p:spPr>
          <a:xfrm>
            <a:off x="3777738" y="3273041"/>
            <a:ext cx="2167816" cy="830997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2024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2027</a:t>
            </a:r>
          </a:p>
          <a:p>
            <a:pPr algn="ctr"/>
            <a:r>
              <a:rPr kumimoji="1" lang="en-US" altLang="ja-JP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FORWARD</a:t>
            </a:r>
          </a:p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○○に関する研究開発</a:t>
            </a:r>
            <a:endParaRPr kumimoji="1" lang="en-US" altLang="ja-JP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en-US" altLang="ja-JP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8,000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kumimoji="1" lang="en-US" altLang="ja-JP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81C2144F-0E6D-4479-938F-7E90F34209CD}"/>
              </a:ext>
            </a:extLst>
          </p:cNvPr>
          <p:cNvSpPr/>
          <p:nvPr/>
        </p:nvSpPr>
        <p:spPr>
          <a:xfrm>
            <a:off x="3810824" y="1789701"/>
            <a:ext cx="1620000" cy="708740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2024</a:t>
            </a:r>
            <a:r>
              <a:rPr kumimoji="1"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2026</a:t>
            </a:r>
          </a:p>
          <a:p>
            <a:pPr algn="ctr"/>
            <a:r>
              <a:rPr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競争的研究費以外の研究開発資金 代表者</a:t>
            </a:r>
            <a:r>
              <a:rPr lang="en-US" altLang="ja-JP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5000</a:t>
            </a:r>
            <a:r>
              <a:rPr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＊＊の応用研究開発</a:t>
            </a: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57BE7E6B-7109-4EA5-BB72-26EA6B76A5B4}"/>
              </a:ext>
            </a:extLst>
          </p:cNvPr>
          <p:cNvSpPr txBox="1"/>
          <p:nvPr/>
        </p:nvSpPr>
        <p:spPr>
          <a:xfrm>
            <a:off x="7321696" y="3369647"/>
            <a:ext cx="2167816" cy="646331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2028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2030</a:t>
            </a:r>
          </a:p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横展開に向けた追加研究開発</a:t>
            </a:r>
            <a:endParaRPr kumimoji="1" lang="en-US" altLang="ja-JP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en-US" altLang="ja-JP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5,000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kumimoji="1" lang="en-US" altLang="ja-JP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D9B51777-A165-4406-A64C-8D8F38DCBCA1}"/>
              </a:ext>
            </a:extLst>
          </p:cNvPr>
          <p:cNvSpPr txBox="1"/>
          <p:nvPr/>
        </p:nvSpPr>
        <p:spPr>
          <a:xfrm>
            <a:off x="7325158" y="4060188"/>
            <a:ext cx="2167816" cy="646331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2028 ~</a:t>
            </a:r>
          </a:p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事業化に必要な資金</a:t>
            </a:r>
            <a:endParaRPr kumimoji="1" lang="en-US" altLang="ja-JP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en-US" altLang="ja-JP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8,000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kumimoji="1" lang="en-US" altLang="ja-JP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B57B4911-985F-4C94-8CB5-056BF0A1A496}"/>
              </a:ext>
            </a:extLst>
          </p:cNvPr>
          <p:cNvSpPr txBox="1"/>
          <p:nvPr/>
        </p:nvSpPr>
        <p:spPr>
          <a:xfrm>
            <a:off x="7321696" y="2648059"/>
            <a:ext cx="2167816" cy="646331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2028 ~2030</a:t>
            </a:r>
          </a:p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高度化に向けた研究開発</a:t>
            </a:r>
            <a:endParaRPr kumimoji="1" lang="en-US" altLang="ja-JP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en-US" altLang="ja-JP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5,000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kumimoji="1" lang="en-US" altLang="ja-JP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690E135A-9BE4-4421-91E9-C317364A6789}"/>
              </a:ext>
            </a:extLst>
          </p:cNvPr>
          <p:cNvCxnSpPr>
            <a:cxnSpLocks/>
            <a:stCxn id="7" idx="3"/>
            <a:endCxn id="101" idx="1"/>
          </p:cNvCxnSpPr>
          <p:nvPr/>
        </p:nvCxnSpPr>
        <p:spPr>
          <a:xfrm>
            <a:off x="5945554" y="3688540"/>
            <a:ext cx="1376142" cy="427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E0041112-4D62-4750-BFBC-93C64CC15A69}"/>
              </a:ext>
            </a:extLst>
          </p:cNvPr>
          <p:cNvCxnSpPr>
            <a:stCxn id="7" idx="3"/>
            <a:endCxn id="116" idx="1"/>
          </p:cNvCxnSpPr>
          <p:nvPr/>
        </p:nvCxnSpPr>
        <p:spPr>
          <a:xfrm flipV="1">
            <a:off x="5945554" y="2971225"/>
            <a:ext cx="1376142" cy="717315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707ED6F0-C52F-4FE7-B96B-38FF50A7B709}"/>
              </a:ext>
            </a:extLst>
          </p:cNvPr>
          <p:cNvCxnSpPr>
            <a:stCxn id="7" idx="3"/>
            <a:endCxn id="103" idx="1"/>
          </p:cNvCxnSpPr>
          <p:nvPr/>
        </p:nvCxnSpPr>
        <p:spPr>
          <a:xfrm>
            <a:off x="5945554" y="3688540"/>
            <a:ext cx="1379604" cy="69481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6813FCD-CC4F-4928-B2A7-05A74F9F09FA}"/>
              </a:ext>
            </a:extLst>
          </p:cNvPr>
          <p:cNvSpPr txBox="1"/>
          <p:nvPr/>
        </p:nvSpPr>
        <p:spPr>
          <a:xfrm>
            <a:off x="0" y="112563"/>
            <a:ext cx="24871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/>
            <a:r>
              <a:rPr kumimoji="1" lang="en-US" altLang="ja-JP" sz="900" b="1" dirty="0">
                <a:solidFill>
                  <a:srgbClr val="0066FF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【</a:t>
            </a:r>
            <a:r>
              <a:rPr kumimoji="1" lang="ja-JP" altLang="en-US" sz="900" b="1" dirty="0">
                <a:solidFill>
                  <a:srgbClr val="0066FF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注</a:t>
            </a:r>
            <a:r>
              <a:rPr kumimoji="1" lang="en-US" altLang="ja-JP" sz="900" b="1" dirty="0">
                <a:solidFill>
                  <a:srgbClr val="0066FF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】</a:t>
            </a:r>
            <a:r>
              <a:rPr kumimoji="1" lang="ja-JP" altLang="en-US" sz="900" b="1" dirty="0">
                <a:solidFill>
                  <a:srgbClr val="0066FF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青字及び青色の破線は記載に当たっての注意事項であるため、提出時にはすべて削除すること。</a:t>
            </a: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C3BD6CB8-93E3-4EB2-8D2F-96ECCA651A5E}"/>
              </a:ext>
            </a:extLst>
          </p:cNvPr>
          <p:cNvSpPr txBox="1"/>
          <p:nvPr/>
        </p:nvSpPr>
        <p:spPr>
          <a:xfrm>
            <a:off x="4454435" y="5798434"/>
            <a:ext cx="1783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rgbClr val="0066FF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論文、知財、受賞については、具体名を記載。また、今後提出・出願予定のものは「予定」と記載</a:t>
            </a: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55579FA8-597D-4040-9FFC-612325B03DEA}"/>
              </a:ext>
            </a:extLst>
          </p:cNvPr>
          <p:cNvSpPr/>
          <p:nvPr/>
        </p:nvSpPr>
        <p:spPr>
          <a:xfrm>
            <a:off x="1400949" y="4199699"/>
            <a:ext cx="4973726" cy="2284185"/>
          </a:xfrm>
          <a:prstGeom prst="roundRect">
            <a:avLst>
              <a:gd name="adj" fmla="val 4467"/>
            </a:avLst>
          </a:prstGeom>
          <a:noFill/>
          <a:ln w="9525"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四角形: 角を丸くする 123">
            <a:extLst>
              <a:ext uri="{FF2B5EF4-FFF2-40B4-BE49-F238E27FC236}">
                <a16:creationId xmlns:a16="http://schemas.microsoft.com/office/drawing/2014/main" id="{0DF3EBA8-B448-4E68-8440-1A6E030E8427}"/>
              </a:ext>
            </a:extLst>
          </p:cNvPr>
          <p:cNvSpPr/>
          <p:nvPr/>
        </p:nvSpPr>
        <p:spPr>
          <a:xfrm>
            <a:off x="7128027" y="2519092"/>
            <a:ext cx="2518819" cy="3002142"/>
          </a:xfrm>
          <a:prstGeom prst="roundRect">
            <a:avLst>
              <a:gd name="adj" fmla="val 4467"/>
            </a:avLst>
          </a:prstGeom>
          <a:noFill/>
          <a:ln w="9525"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D8D34171-1E59-43E5-9EA9-46511AB8A91A}"/>
              </a:ext>
            </a:extLst>
          </p:cNvPr>
          <p:cNvSpPr txBox="1"/>
          <p:nvPr/>
        </p:nvSpPr>
        <p:spPr>
          <a:xfrm>
            <a:off x="7537346" y="4919174"/>
            <a:ext cx="178396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b="1" dirty="0">
                <a:solidFill>
                  <a:srgbClr val="0066FF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FORWARD</a:t>
            </a:r>
            <a:r>
              <a:rPr kumimoji="1" lang="ja-JP" altLang="en-US" sz="900" b="1" dirty="0">
                <a:solidFill>
                  <a:srgbClr val="0066FF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実施後に目標とする実用化・製品化・事業化等について、内容と資金総額を記載</a:t>
            </a:r>
          </a:p>
        </p:txBody>
      </p:sp>
      <p:sp>
        <p:nvSpPr>
          <p:cNvPr id="127" name="四角形: 角を丸くする 126">
            <a:extLst>
              <a:ext uri="{FF2B5EF4-FFF2-40B4-BE49-F238E27FC236}">
                <a16:creationId xmlns:a16="http://schemas.microsoft.com/office/drawing/2014/main" id="{934DC8B3-B060-465D-9858-A880D32516F7}"/>
              </a:ext>
            </a:extLst>
          </p:cNvPr>
          <p:cNvSpPr/>
          <p:nvPr/>
        </p:nvSpPr>
        <p:spPr>
          <a:xfrm>
            <a:off x="1294318" y="906709"/>
            <a:ext cx="5503817" cy="2327213"/>
          </a:xfrm>
          <a:prstGeom prst="roundRect">
            <a:avLst>
              <a:gd name="adj" fmla="val 4467"/>
            </a:avLst>
          </a:prstGeom>
          <a:noFill/>
          <a:ln w="9525"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82E76E9E-AE2B-4A26-BBC3-7B470354AD6C}"/>
              </a:ext>
            </a:extLst>
          </p:cNvPr>
          <p:cNvSpPr txBox="1"/>
          <p:nvPr/>
        </p:nvSpPr>
        <p:spPr>
          <a:xfrm>
            <a:off x="4127470" y="1060953"/>
            <a:ext cx="25868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rgbClr val="0066FF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今回の提案に関連する研究開発について、予算の出所別に、実施期間、研究開発課題名、予算額等を記載</a:t>
            </a:r>
          </a:p>
        </p:txBody>
      </p:sp>
    </p:spTree>
    <p:extLst>
      <p:ext uri="{BB962C8B-B14F-4D97-AF65-F5344CB8AC3E}">
        <p14:creationId xmlns:p14="http://schemas.microsoft.com/office/powerpoint/2010/main" val="526250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351</Words>
  <Application>Microsoft Office PowerPoint</Application>
  <PresentationFormat>A4 210 x 297 mm</PresentationFormat>
  <Paragraphs>58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Medium</vt:lpstr>
      <vt:lpstr>游明朝</vt:lpstr>
      <vt:lpstr>Arial</vt:lpstr>
      <vt:lpstr>Calibri</vt:lpstr>
      <vt:lpstr>Office ​​テーマ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石原 浩樹</cp:lastModifiedBy>
  <cp:revision>93</cp:revision>
  <cp:lastPrinted>2013-02-19T04:14:19Z</cp:lastPrinted>
  <dcterms:created xsi:type="dcterms:W3CDTF">2013-02-18T12:22:26Z</dcterms:created>
  <dcterms:modified xsi:type="dcterms:W3CDTF">2024-02-06T01:39:11Z</dcterms:modified>
</cp:coreProperties>
</file>